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Lst>
  <p:sldSz cx="10404000" cy="13680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0000" y="540000"/>
            <a:ext cx="3108000" cy="180000"/>
          </a:xfrm>
          <a:prstGeom prst="rect">
            <a:avLst/>
          </a:prstGeom>
          <a:noFill/>
        </p:spPr>
        <p:txBody>
          <a:bodyPr wrap="square" lIns="0" rIns="0" tIns="0" bIns="0">
            <a:noAutofit/>
          </a:bodyPr>
          <a:lstStyle/>
          <a:p>
            <a:pPr algn="l">
              <a:spcAft>
                <a:spcPts val="0"/>
              </a:spcAft>
            </a:pPr>
            <a:r>
              <a:rPr sz="750" b="1" i="0">
                <a:solidFill>
                  <a:srgbClr val="1B1A1F"/>
                </a:solidFill>
                <a:latin typeface="Arial"/>
              </a:rPr>
              <a:t>SATURDAY 14 AUGUST 2027</a:t>
            </a:r>
          </a:p>
        </p:txBody>
      </p:sp>
      <p:sp>
        <p:nvSpPr>
          <p:cNvPr id="3" name="TextBox 2"/>
          <p:cNvSpPr txBox="1"/>
          <p:nvPr/>
        </p:nvSpPr>
        <p:spPr>
          <a:xfrm>
            <a:off x="3648000" y="540000"/>
            <a:ext cx="3108000" cy="180000"/>
          </a:xfrm>
          <a:prstGeom prst="rect">
            <a:avLst/>
          </a:prstGeom>
          <a:noFill/>
        </p:spPr>
        <p:txBody>
          <a:bodyPr wrap="square" lIns="0" rIns="0" tIns="0" bIns="0">
            <a:noAutofit/>
          </a:bodyPr>
          <a:lstStyle/>
          <a:p>
            <a:pPr algn="ctr">
              <a:spcAft>
                <a:spcPts val="0"/>
              </a:spcAft>
            </a:pPr>
            <a:r>
              <a:rPr sz="750" b="1" i="0">
                <a:solidFill>
                  <a:srgbClr val="1B1A1F"/>
                </a:solidFill>
                <a:latin typeface="Arial"/>
              </a:rPr>
              <a:t>WEDDING EDITION</a:t>
            </a:r>
          </a:p>
        </p:txBody>
      </p:sp>
      <p:sp>
        <p:nvSpPr>
          <p:cNvPr id="4" name="TextBox 3"/>
          <p:cNvSpPr txBox="1"/>
          <p:nvPr/>
        </p:nvSpPr>
        <p:spPr>
          <a:xfrm>
            <a:off x="6756000" y="540000"/>
            <a:ext cx="3108000" cy="180000"/>
          </a:xfrm>
          <a:prstGeom prst="rect">
            <a:avLst/>
          </a:prstGeom>
          <a:noFill/>
        </p:spPr>
        <p:txBody>
          <a:bodyPr wrap="square" lIns="0" rIns="0" tIns="0" bIns="0">
            <a:noAutofit/>
          </a:bodyPr>
          <a:lstStyle/>
          <a:p>
            <a:pPr algn="r">
              <a:spcAft>
                <a:spcPts val="0"/>
              </a:spcAft>
            </a:pPr>
            <a:r>
              <a:rPr sz="750" b="1" i="0">
                <a:solidFill>
                  <a:srgbClr val="1B1A1F"/>
                </a:solidFill>
                <a:latin typeface="Arial"/>
              </a:rPr>
              <a:t>FREE TO GUESTS</a:t>
            </a:r>
          </a:p>
        </p:txBody>
      </p:sp>
      <p:sp>
        <p:nvSpPr>
          <p:cNvPr id="5" name="Rectangle 4"/>
          <p:cNvSpPr/>
          <p:nvPr/>
        </p:nvSpPr>
        <p:spPr>
          <a:xfrm>
            <a:off x="540000" y="756000"/>
            <a:ext cx="9324000" cy="32400"/>
          </a:xfrm>
          <a:prstGeom prst="rect">
            <a:avLst/>
          </a:prstGeom>
          <a:solidFill>
            <a:srgbClr val="1B1A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0000" y="813600"/>
            <a:ext cx="9324000" cy="9000"/>
          </a:xfrm>
          <a:prstGeom prst="rect">
            <a:avLst/>
          </a:prstGeom>
          <a:solidFill>
            <a:srgbClr val="1B1A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0000" y="864000"/>
            <a:ext cx="9324000" cy="972000"/>
          </a:xfrm>
          <a:prstGeom prst="rect">
            <a:avLst/>
          </a:prstGeom>
          <a:noFill/>
        </p:spPr>
        <p:txBody>
          <a:bodyPr wrap="square" lIns="0" rIns="0" tIns="0" bIns="0">
            <a:noAutofit/>
          </a:bodyPr>
          <a:lstStyle/>
          <a:p>
            <a:pPr algn="ctr">
              <a:spcAft>
                <a:spcPts val="0"/>
              </a:spcAft>
            </a:pPr>
            <a:r>
              <a:rPr sz="6200" b="1" i="0">
                <a:solidFill>
                  <a:srgbClr val="1B1A1F"/>
                </a:solidFill>
                <a:latin typeface="Georgia"/>
              </a:rPr>
              <a:t>The Marsden Mercury</a:t>
            </a:r>
          </a:p>
        </p:txBody>
      </p:sp>
      <p:sp>
        <p:nvSpPr>
          <p:cNvPr id="8" name="Rectangle 7"/>
          <p:cNvSpPr/>
          <p:nvPr/>
        </p:nvSpPr>
        <p:spPr>
          <a:xfrm>
            <a:off x="540000" y="1890000"/>
            <a:ext cx="9324000" cy="9000"/>
          </a:xfrm>
          <a:prstGeom prst="rect">
            <a:avLst/>
          </a:prstGeom>
          <a:solidFill>
            <a:srgbClr val="1B1A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0000" y="1929600"/>
            <a:ext cx="9324000" cy="32400"/>
          </a:xfrm>
          <a:prstGeom prst="rect">
            <a:avLst/>
          </a:prstGeom>
          <a:solidFill>
            <a:srgbClr val="1B1A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0000" y="2088000"/>
            <a:ext cx="9324000" cy="1080000"/>
          </a:xfrm>
          <a:prstGeom prst="rect">
            <a:avLst/>
          </a:prstGeom>
          <a:noFill/>
        </p:spPr>
        <p:txBody>
          <a:bodyPr wrap="square" lIns="0" rIns="0" tIns="0" bIns="0">
            <a:noAutofit/>
          </a:bodyPr>
          <a:lstStyle/>
          <a:p>
            <a:pPr algn="l">
              <a:spcAft>
                <a:spcPts val="0"/>
              </a:spcAft>
            </a:pPr>
            <a:r>
              <a:rPr sz="3200" b="1" i="0">
                <a:solidFill>
                  <a:srgbClr val="1B1A1F"/>
                </a:solidFill>
                <a:latin typeface="Georgia"/>
              </a:rPr>
              <a:t>Marsden and Whitfield to wed after nine years, two flats and one disputed first date</a:t>
            </a:r>
          </a:p>
        </p:txBody>
      </p:sp>
      <p:sp>
        <p:nvSpPr>
          <p:cNvPr id="11" name="TextBox 10"/>
          <p:cNvSpPr txBox="1"/>
          <p:nvPr/>
        </p:nvSpPr>
        <p:spPr>
          <a:xfrm>
            <a:off x="540000" y="3204000"/>
            <a:ext cx="9324000" cy="288000"/>
          </a:xfrm>
          <a:prstGeom prst="rect">
            <a:avLst/>
          </a:prstGeom>
          <a:noFill/>
        </p:spPr>
        <p:txBody>
          <a:bodyPr wrap="square" lIns="0" rIns="0" tIns="0" bIns="0">
            <a:noAutofit/>
          </a:bodyPr>
          <a:lstStyle/>
          <a:p>
            <a:pPr algn="l">
              <a:spcAft>
                <a:spcPts val="0"/>
              </a:spcAft>
            </a:pPr>
            <a:r>
              <a:rPr sz="1400" b="0" i="1">
                <a:solidFill>
                  <a:srgbClr val="1B1A1F"/>
                </a:solidFill>
                <a:latin typeface="Georgia"/>
              </a:rPr>
              <a:t>Bride insists it began at the pub quiz. Groom maintains it was the chip shop afterwards</a:t>
            </a:r>
          </a:p>
        </p:txBody>
      </p:sp>
      <p:sp>
        <p:nvSpPr>
          <p:cNvPr id="12" name="Rectangle 11"/>
          <p:cNvSpPr/>
          <p:nvPr/>
        </p:nvSpPr>
        <p:spPr>
          <a:xfrm>
            <a:off x="540000" y="3636000"/>
            <a:ext cx="5536800" cy="4032000"/>
          </a:xfrm>
          <a:prstGeom prst="rect">
            <a:avLst/>
          </a:prstGeom>
          <a:solidFill>
            <a:srgbClr val="D9D6C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40000" y="5544000"/>
            <a:ext cx="5536800" cy="216000"/>
          </a:xfrm>
          <a:prstGeom prst="rect">
            <a:avLst/>
          </a:prstGeom>
          <a:noFill/>
        </p:spPr>
        <p:txBody>
          <a:bodyPr wrap="square" lIns="0" rIns="0" tIns="0" bIns="0">
            <a:noAutofit/>
          </a:bodyPr>
          <a:lstStyle/>
          <a:p>
            <a:pPr algn="ctr">
              <a:spcAft>
                <a:spcPts val="0"/>
              </a:spcAft>
            </a:pPr>
            <a:r>
              <a:rPr sz="800" b="1" i="0">
                <a:solidFill>
                  <a:srgbClr val="1B1A1F"/>
                </a:solidFill>
                <a:latin typeface="Arial"/>
              </a:rPr>
              <a:t>YOUR BEST PHOTOGRAPH (LANDSCAPE)</a:t>
            </a:r>
          </a:p>
        </p:txBody>
      </p:sp>
      <p:sp>
        <p:nvSpPr>
          <p:cNvPr id="14" name="TextBox 13"/>
          <p:cNvSpPr txBox="1"/>
          <p:nvPr/>
        </p:nvSpPr>
        <p:spPr>
          <a:xfrm>
            <a:off x="540000" y="7722000"/>
            <a:ext cx="5536800" cy="180000"/>
          </a:xfrm>
          <a:prstGeom prst="rect">
            <a:avLst/>
          </a:prstGeom>
          <a:noFill/>
        </p:spPr>
        <p:txBody>
          <a:bodyPr wrap="square" lIns="0" rIns="0" tIns="0" bIns="0">
            <a:noAutofit/>
          </a:bodyPr>
          <a:lstStyle/>
          <a:p>
            <a:pPr algn="l">
              <a:spcAft>
                <a:spcPts val="0"/>
              </a:spcAft>
            </a:pPr>
            <a:r>
              <a:rPr sz="750" b="0" i="0">
                <a:solidFill>
                  <a:srgbClr val="1B1A1F"/>
                </a:solidFill>
                <a:latin typeface="Arial"/>
              </a:rPr>
              <a:t>Caption: say who is in the picture, where and when. Picture: name of photographer</a:t>
            </a:r>
          </a:p>
        </p:txBody>
      </p:sp>
      <p:sp>
        <p:nvSpPr>
          <p:cNvPr id="15" name="TextBox 14"/>
          <p:cNvSpPr txBox="1"/>
          <p:nvPr/>
        </p:nvSpPr>
        <p:spPr>
          <a:xfrm>
            <a:off x="540000" y="7992000"/>
            <a:ext cx="1749600" cy="5148000"/>
          </a:xfrm>
          <a:prstGeom prst="rect">
            <a:avLst/>
          </a:prstGeom>
          <a:noFill/>
        </p:spPr>
        <p:txBody>
          <a:bodyPr wrap="square" lIns="0" rIns="0" tIns="0" bIns="0">
            <a:noAutofit/>
          </a:bodyPr>
          <a:lstStyle/>
          <a:p>
            <a:pPr algn="l">
              <a:spcAft>
                <a:spcPts val="0"/>
              </a:spcAft>
            </a:pPr>
            <a:r>
              <a:rPr sz="1050" b="0" i="0">
                <a:solidFill>
                  <a:srgbClr val="1B1A1F"/>
                </a:solidFill>
                <a:latin typeface="Georgia"/>
              </a:rPr>
              <a:t>Amy Marsden and Joe Whitfield will marry at two o'clock this afternoon, ending a courtship that friends describe as "thorough".</a:t>
            </a:r>
          </a:p>
          <a:p>
            <a:pPr algn="l">
              <a:spcAft>
                <a:spcPts val="0"/>
              </a:spcAft>
            </a:pPr>
            <a:r>
              <a:rPr sz="1050" b="0" i="0">
                <a:solidFill>
                  <a:srgbClr val="1B1A1F"/>
                </a:solidFill>
                <a:latin typeface="Georgia"/>
              </a:rPr>
              <a:t>The couple met in 2018 at a pub quiz in Jesmond, where a tie-break question about the Tyne Bridge went Amy's way. "He has never forgiven me," she said. "I knew then."</a:t>
            </a:r>
          </a:p>
          <a:p>
            <a:pPr algn="l">
              <a:spcAft>
                <a:spcPts val="0"/>
              </a:spcAft>
            </a:pPr>
            <a:r>
              <a:rPr sz="1050" b="0" i="0">
                <a:solidFill>
                  <a:srgbClr val="1B1A1F"/>
                </a:solidFill>
                <a:latin typeface="Georgia"/>
              </a:rPr>
              <a:t>Joe remembers it differently. "The quiz was a group event," he said. "The first date was the chip shop afterwards. I paid."</a:t>
            </a:r>
          </a:p>
          <a:p>
            <a:pPr algn="l">
              <a:spcAft>
                <a:spcPts val="0"/>
              </a:spcAft>
            </a:pPr>
            <a:r>
              <a:rPr sz="1050" b="0" i="0">
                <a:solidFill>
                  <a:srgbClr val="1B1A1F"/>
                </a:solidFill>
                <a:latin typeface="Georgia"/>
              </a:rPr>
              <a:t>REPLACE THIS STORY WITH YOUR OWN. Start with the most surprising fact, then tell the rest in short paragraphs of one or two sentences.</a:t>
            </a:r>
          </a:p>
          <a:p>
            <a:pPr algn="l">
              <a:spcAft>
                <a:spcPts val="0"/>
              </a:spcAft>
            </a:pPr>
            <a:r>
              <a:rPr sz="1050" b="0" i="0">
                <a:solidFill>
                  <a:srgbClr val="1B1A1F"/>
                </a:solidFill>
                <a:latin typeface="Georgia"/>
              </a:rPr>
              <a:t>Use full names the first time and first names after that. Quote each other word for word. Real quotes are what make it read like a newspaper.</a:t>
            </a:r>
          </a:p>
        </p:txBody>
      </p:sp>
      <p:sp>
        <p:nvSpPr>
          <p:cNvPr id="16" name="TextBox 15"/>
          <p:cNvSpPr txBox="1"/>
          <p:nvPr/>
        </p:nvSpPr>
        <p:spPr>
          <a:xfrm>
            <a:off x="2433600" y="7992000"/>
            <a:ext cx="1749600" cy="5148000"/>
          </a:xfrm>
          <a:prstGeom prst="rect">
            <a:avLst/>
          </a:prstGeom>
          <a:noFill/>
        </p:spPr>
        <p:txBody>
          <a:bodyPr wrap="square" lIns="0" rIns="0" tIns="0" bIns="0">
            <a:noAutofit/>
          </a:bodyPr>
          <a:lstStyle/>
          <a:p>
            <a:pPr algn="l">
              <a:spcAft>
                <a:spcPts val="0"/>
              </a:spcAft>
            </a:pPr>
            <a:r>
              <a:rPr sz="1050" b="0" i="0">
                <a:solidFill>
                  <a:srgbClr val="1B1A1F"/>
                </a:solidFill>
                <a:latin typeface="Georgia"/>
              </a:rPr>
              <a:t>Aim for 300 words on this page. If you have more to say, end with "Continued on page 2" and carry on there.</a:t>
            </a:r>
          </a:p>
          <a:p>
            <a:pPr algn="l">
              <a:spcAft>
                <a:spcPts val="0"/>
              </a:spcAft>
            </a:pPr>
            <a:r>
              <a:rPr sz="1050" b="0" i="0">
                <a:solidFill>
                  <a:srgbClr val="1B1A1F"/>
                </a:solidFill>
                <a:latin typeface="Georgia"/>
              </a:rPr>
              <a:t>Each column on this page is its own text box. Type or paste into one column at a time and stop when the box is full.</a:t>
            </a:r>
          </a:p>
          <a:p>
            <a:pPr algn="l">
              <a:spcAft>
                <a:spcPts val="0"/>
              </a:spcAft>
            </a:pPr>
            <a:r>
              <a:rPr sz="1050" b="0" i="0">
                <a:solidFill>
                  <a:srgbClr val="1B1A1F"/>
                </a:solidFill>
                <a:latin typeface="Georgia"/>
              </a:rPr>
              <a:t>Friends say the dispute over the first date has never been settled. "We have heard both versions at every dinner for nine years," said best man Sam Okafor. "Today I intend to rule on it."</a:t>
            </a:r>
          </a:p>
          <a:p>
            <a:pPr algn="l">
              <a:spcAft>
                <a:spcPts val="0"/>
              </a:spcAft>
            </a:pPr>
            <a:r>
              <a:rPr sz="1050" b="0" i="0">
                <a:solidFill>
                  <a:srgbClr val="1B1A1F"/>
                </a:solidFill>
                <a:latin typeface="Georgia"/>
              </a:rPr>
              <a:t>The couple moved into a one-bedroom flat in Heaton in 2021 and were joined two years later by Biscuit, a terrier who is understood to be in charge.</a:t>
            </a:r>
          </a:p>
          <a:p>
            <a:pPr algn="l">
              <a:spcAft>
                <a:spcPts val="0"/>
              </a:spcAft>
            </a:pPr>
            <a:r>
              <a:rPr sz="1050" b="0" i="0">
                <a:solidFill>
                  <a:srgbClr val="1B1A1F"/>
                </a:solidFill>
                <a:latin typeface="Georgia"/>
              </a:rPr>
              <a:t>Joe proposed last spring in the car park at Roseberry Topping after rain ended plans for the summit. Amy said yes before he had finished the</a:t>
            </a:r>
          </a:p>
        </p:txBody>
      </p:sp>
      <p:sp>
        <p:nvSpPr>
          <p:cNvPr id="17" name="TextBox 16"/>
          <p:cNvSpPr txBox="1"/>
          <p:nvPr/>
        </p:nvSpPr>
        <p:spPr>
          <a:xfrm>
            <a:off x="4327200" y="7992000"/>
            <a:ext cx="1749600" cy="5148000"/>
          </a:xfrm>
          <a:prstGeom prst="rect">
            <a:avLst/>
          </a:prstGeom>
          <a:noFill/>
        </p:spPr>
        <p:txBody>
          <a:bodyPr wrap="square" lIns="0" rIns="0" tIns="0" bIns="0">
            <a:noAutofit/>
          </a:bodyPr>
          <a:lstStyle/>
          <a:p>
            <a:pPr algn="l">
              <a:spcAft>
                <a:spcPts val="0"/>
              </a:spcAft>
            </a:pPr>
            <a:r>
              <a:rPr sz="1050" b="0" i="0">
                <a:solidFill>
                  <a:srgbClr val="1B1A1F"/>
                </a:solidFill>
                <a:latin typeface="Georgia"/>
              </a:rPr>
              <a:t>sentence.</a:t>
            </a:r>
          </a:p>
          <a:p>
            <a:pPr algn="l">
              <a:spcAft>
                <a:spcPts val="0"/>
              </a:spcAft>
            </a:pPr>
            <a:r>
              <a:rPr sz="1050" b="0" i="0">
                <a:solidFill>
                  <a:srgbClr val="1B1A1F"/>
                </a:solidFill>
                <a:latin typeface="Georgia"/>
              </a:rPr>
              <a:t>Today's ceremony will be followed by drinks on the lawn, a wedding breakfast in the barn and dancing until midnight. The full running order is on page 4.</a:t>
            </a:r>
          </a:p>
          <a:p>
            <a:pPr algn="l">
              <a:spcAft>
                <a:spcPts val="0"/>
              </a:spcAft>
            </a:pPr>
            <a:r>
              <a:rPr sz="1050" b="0" i="0">
                <a:solidFill>
                  <a:srgbClr val="1B1A1F"/>
                </a:solidFill>
                <a:latin typeface="Georgia"/>
              </a:rPr>
              <a:t>A FEW MORE TIPS. Write in the third person, as a reporter would. Put the time and place of the ceremony in the first paragraph. Give ages, jobs and home towns, because guests from one side may know nothing about the other.</a:t>
            </a:r>
          </a:p>
          <a:p>
            <a:pPr algn="l">
              <a:spcAft>
                <a:spcPts val="0"/>
              </a:spcAft>
            </a:pPr>
            <a:r>
              <a:rPr sz="1050" b="0" i="0">
                <a:solidFill>
                  <a:srgbClr val="1B1A1F"/>
                </a:solidFill>
                <a:latin typeface="Georgia"/>
              </a:rPr>
              <a:t>End on a quote, or on what happens next. Then read it aloud. If you run out of breath, the sentence is too long.</a:t>
            </a:r>
          </a:p>
          <a:p>
            <a:pPr algn="l">
              <a:spcAft>
                <a:spcPts val="0"/>
              </a:spcAft>
            </a:pPr>
            <a:r>
              <a:rPr sz="1050" b="0" i="0">
                <a:solidFill>
                  <a:srgbClr val="1B1A1F"/>
                </a:solidFill>
                <a:latin typeface="Georgia"/>
              </a:rPr>
              <a:t>Check every name against the invitation list before you print. Then ask someone who has not read the story to check them again, along with the date and the time of the ceremony.</a:t>
            </a:r>
          </a:p>
          <a:p>
            <a:pPr algn="l">
              <a:spcAft>
                <a:spcPts val="0"/>
              </a:spcAft>
            </a:pPr>
            <a:r>
              <a:rPr sz="1050" b="0" i="0">
                <a:solidFill>
                  <a:srgbClr val="1B1A1F"/>
                </a:solidFill>
                <a:latin typeface="Georgia"/>
              </a:rPr>
              <a:t>When the page is</a:t>
            </a:r>
          </a:p>
        </p:txBody>
      </p:sp>
      <p:sp>
        <p:nvSpPr>
          <p:cNvPr id="18" name="Rectangle 17"/>
          <p:cNvSpPr/>
          <p:nvPr/>
        </p:nvSpPr>
        <p:spPr>
          <a:xfrm>
            <a:off x="6148800" y="3636000"/>
            <a:ext cx="9000" cy="9504000"/>
          </a:xfrm>
          <a:prstGeom prst="rect">
            <a:avLst/>
          </a:prstGeom>
          <a:solidFill>
            <a:srgbClr val="1B1A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220800" y="3636000"/>
            <a:ext cx="3643200" cy="180000"/>
          </a:xfrm>
          <a:prstGeom prst="rect">
            <a:avLst/>
          </a:prstGeom>
          <a:noFill/>
        </p:spPr>
        <p:txBody>
          <a:bodyPr wrap="square" lIns="0" rIns="0" tIns="0" bIns="0">
            <a:noAutofit/>
          </a:bodyPr>
          <a:lstStyle/>
          <a:p>
            <a:pPr algn="l">
              <a:spcAft>
                <a:spcPts val="0"/>
              </a:spcAft>
            </a:pPr>
            <a:r>
              <a:rPr sz="850" b="1" i="0">
                <a:solidFill>
                  <a:srgbClr val="1B1A1F"/>
                </a:solidFill>
                <a:latin typeface="Arial"/>
              </a:rPr>
              <a:t>TODAY'S RUNNING ORDER</a:t>
            </a:r>
          </a:p>
        </p:txBody>
      </p:sp>
      <p:sp>
        <p:nvSpPr>
          <p:cNvPr id="20" name="Rectangle 19"/>
          <p:cNvSpPr/>
          <p:nvPr/>
        </p:nvSpPr>
        <p:spPr>
          <a:xfrm>
            <a:off x="6220800" y="3816000"/>
            <a:ext cx="3643200" cy="12600"/>
          </a:xfrm>
          <a:prstGeom prst="rect">
            <a:avLst/>
          </a:prstGeom>
          <a:solidFill>
            <a:srgbClr val="1B1A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220800" y="3924000"/>
            <a:ext cx="3643200" cy="2232000"/>
          </a:xfrm>
          <a:prstGeom prst="rect">
            <a:avLst/>
          </a:prstGeom>
          <a:noFill/>
        </p:spPr>
        <p:txBody>
          <a:bodyPr wrap="square" lIns="0" rIns="0" tIns="0" bIns="0">
            <a:noAutofit/>
          </a:bodyPr>
          <a:lstStyle/>
          <a:p>
            <a:pPr algn="l">
              <a:spcAft>
                <a:spcPts val="300"/>
              </a:spcAft>
            </a:pPr>
            <a:r>
              <a:rPr sz="1250" b="0" i="0">
                <a:solidFill>
                  <a:srgbClr val="1B1A1F"/>
                </a:solidFill>
                <a:latin typeface="Georgia"/>
              </a:rPr>
              <a:t>2.00  Ceremony</a:t>
            </a:r>
          </a:p>
          <a:p>
            <a:pPr algn="l">
              <a:spcAft>
                <a:spcPts val="300"/>
              </a:spcAft>
            </a:pPr>
            <a:r>
              <a:rPr sz="1250" b="0" i="0">
                <a:solidFill>
                  <a:srgbClr val="1B1A1F"/>
                </a:solidFill>
                <a:latin typeface="Georgia"/>
              </a:rPr>
              <a:t>2.45  Drinks on the lawn</a:t>
            </a:r>
          </a:p>
          <a:p>
            <a:pPr algn="l">
              <a:spcAft>
                <a:spcPts val="300"/>
              </a:spcAft>
            </a:pPr>
            <a:r>
              <a:rPr sz="1250" b="0" i="0">
                <a:solidFill>
                  <a:srgbClr val="1B1A1F"/>
                </a:solidFill>
                <a:latin typeface="Georgia"/>
              </a:rPr>
              <a:t>4.30  Wedding breakfast</a:t>
            </a:r>
          </a:p>
          <a:p>
            <a:pPr algn="l">
              <a:spcAft>
                <a:spcPts val="300"/>
              </a:spcAft>
            </a:pPr>
            <a:r>
              <a:rPr sz="1250" b="0" i="0">
                <a:solidFill>
                  <a:srgbClr val="1B1A1F"/>
                </a:solidFill>
                <a:latin typeface="Georgia"/>
              </a:rPr>
              <a:t>6.00  Speeches</a:t>
            </a:r>
          </a:p>
          <a:p>
            <a:pPr algn="l">
              <a:spcAft>
                <a:spcPts val="300"/>
              </a:spcAft>
            </a:pPr>
            <a:r>
              <a:rPr sz="1250" b="0" i="0">
                <a:solidFill>
                  <a:srgbClr val="1B1A1F"/>
                </a:solidFill>
                <a:latin typeface="Georgia"/>
              </a:rPr>
              <a:t>7.30  Evening guests arrive</a:t>
            </a:r>
          </a:p>
          <a:p>
            <a:pPr algn="l">
              <a:spcAft>
                <a:spcPts val="300"/>
              </a:spcAft>
            </a:pPr>
            <a:r>
              <a:rPr sz="1250" b="0" i="0">
                <a:solidFill>
                  <a:srgbClr val="1B1A1F"/>
                </a:solidFill>
                <a:latin typeface="Georgia"/>
              </a:rPr>
              <a:t>8.00  First dance</a:t>
            </a:r>
          </a:p>
          <a:p>
            <a:pPr algn="l">
              <a:spcAft>
                <a:spcPts val="300"/>
              </a:spcAft>
            </a:pPr>
            <a:r>
              <a:rPr sz="1250" b="0" i="0">
                <a:solidFill>
                  <a:srgbClr val="1B1A1F"/>
                </a:solidFill>
                <a:latin typeface="Georgia"/>
              </a:rPr>
              <a:t>12.00  Carriages</a:t>
            </a:r>
          </a:p>
        </p:txBody>
      </p:sp>
      <p:sp>
        <p:nvSpPr>
          <p:cNvPr id="22" name="TextBox 21"/>
          <p:cNvSpPr txBox="1"/>
          <p:nvPr/>
        </p:nvSpPr>
        <p:spPr>
          <a:xfrm>
            <a:off x="6220800" y="6336000"/>
            <a:ext cx="3643200" cy="180000"/>
          </a:xfrm>
          <a:prstGeom prst="rect">
            <a:avLst/>
          </a:prstGeom>
          <a:noFill/>
        </p:spPr>
        <p:txBody>
          <a:bodyPr wrap="square" lIns="0" rIns="0" tIns="0" bIns="0">
            <a:noAutofit/>
          </a:bodyPr>
          <a:lstStyle/>
          <a:p>
            <a:pPr algn="l">
              <a:spcAft>
                <a:spcPts val="0"/>
              </a:spcAft>
            </a:pPr>
            <a:r>
              <a:rPr sz="850" b="1" i="0">
                <a:solidFill>
                  <a:srgbClr val="1B1A1F"/>
                </a:solidFill>
                <a:latin typeface="Arial"/>
              </a:rPr>
              <a:t>INSIDE TODAY</a:t>
            </a:r>
          </a:p>
        </p:txBody>
      </p:sp>
      <p:sp>
        <p:nvSpPr>
          <p:cNvPr id="23" name="Rectangle 22"/>
          <p:cNvSpPr/>
          <p:nvPr/>
        </p:nvSpPr>
        <p:spPr>
          <a:xfrm>
            <a:off x="6220800" y="6516000"/>
            <a:ext cx="3643200" cy="12600"/>
          </a:xfrm>
          <a:prstGeom prst="rect">
            <a:avLst/>
          </a:prstGeom>
          <a:solidFill>
            <a:srgbClr val="1B1A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220800" y="6624000"/>
            <a:ext cx="3643200" cy="2016000"/>
          </a:xfrm>
          <a:prstGeom prst="rect">
            <a:avLst/>
          </a:prstGeom>
          <a:noFill/>
        </p:spPr>
        <p:txBody>
          <a:bodyPr wrap="square" lIns="0" rIns="0" tIns="0" bIns="0">
            <a:noAutofit/>
          </a:bodyPr>
          <a:lstStyle/>
          <a:p>
            <a:pPr algn="l">
              <a:spcAft>
                <a:spcPts val="350"/>
              </a:spcAft>
            </a:pPr>
            <a:r>
              <a:rPr sz="1100" b="0" i="0">
                <a:solidFill>
                  <a:srgbClr val="1B1A1F"/>
                </a:solidFill>
                <a:latin typeface="Georgia"/>
              </a:rPr>
              <a:t>The big interview: both sides of the story, pages 2 and 3</a:t>
            </a:r>
          </a:p>
          <a:p>
            <a:pPr algn="l">
              <a:spcAft>
                <a:spcPts val="350"/>
              </a:spcAft>
            </a:pPr>
            <a:r>
              <a:rPr sz="1100" b="0" i="0">
                <a:solidFill>
                  <a:srgbClr val="1B1A1F"/>
                </a:solidFill>
                <a:latin typeface="Georgia"/>
              </a:rPr>
              <a:t>The menu and the order of the day, page 4</a:t>
            </a:r>
          </a:p>
          <a:p>
            <a:pPr algn="l">
              <a:spcAft>
                <a:spcPts val="350"/>
              </a:spcAft>
            </a:pPr>
            <a:r>
              <a:rPr sz="1100" b="0" i="0">
                <a:solidFill>
                  <a:srgbClr val="1B1A1F"/>
                </a:solidFill>
                <a:latin typeface="Georgia"/>
              </a:rPr>
              <a:t>Who's who at the top table, page 5</a:t>
            </a:r>
          </a:p>
          <a:p>
            <a:pPr algn="l">
              <a:spcAft>
                <a:spcPts val="350"/>
              </a:spcAft>
            </a:pPr>
            <a:r>
              <a:rPr sz="1100" b="0" i="0">
                <a:solidFill>
                  <a:srgbClr val="1B1A1F"/>
                </a:solidFill>
                <a:latin typeface="Georgia"/>
              </a:rPr>
              <a:t>Nine years in nine pictures, page 6</a:t>
            </a:r>
          </a:p>
          <a:p>
            <a:pPr algn="l">
              <a:spcAft>
                <a:spcPts val="350"/>
              </a:spcAft>
            </a:pPr>
            <a:r>
              <a:rPr sz="1100" b="0" i="0">
                <a:solidFill>
                  <a:srgbClr val="1B1A1F"/>
                </a:solidFill>
                <a:latin typeface="Georgia"/>
              </a:rPr>
              <a:t>The crossword only this room can solve, page 7</a:t>
            </a:r>
          </a:p>
        </p:txBody>
      </p:sp>
      <p:sp>
        <p:nvSpPr>
          <p:cNvPr id="25" name="TextBox 24"/>
          <p:cNvSpPr txBox="1"/>
          <p:nvPr/>
        </p:nvSpPr>
        <p:spPr>
          <a:xfrm>
            <a:off x="6220800" y="8856000"/>
            <a:ext cx="3643200" cy="180000"/>
          </a:xfrm>
          <a:prstGeom prst="rect">
            <a:avLst/>
          </a:prstGeom>
          <a:noFill/>
        </p:spPr>
        <p:txBody>
          <a:bodyPr wrap="square" lIns="0" rIns="0" tIns="0" bIns="0">
            <a:noAutofit/>
          </a:bodyPr>
          <a:lstStyle/>
          <a:p>
            <a:pPr algn="l">
              <a:spcAft>
                <a:spcPts val="0"/>
              </a:spcAft>
            </a:pPr>
            <a:r>
              <a:rPr sz="850" b="1" i="0">
                <a:solidFill>
                  <a:srgbClr val="1B1A1F"/>
                </a:solidFill>
                <a:latin typeface="Arial"/>
              </a:rPr>
              <a:t>WEATHER</a:t>
            </a:r>
          </a:p>
        </p:txBody>
      </p:sp>
      <p:sp>
        <p:nvSpPr>
          <p:cNvPr id="26" name="Rectangle 25"/>
          <p:cNvSpPr/>
          <p:nvPr/>
        </p:nvSpPr>
        <p:spPr>
          <a:xfrm>
            <a:off x="6220800" y="9036000"/>
            <a:ext cx="3643200" cy="12600"/>
          </a:xfrm>
          <a:prstGeom prst="rect">
            <a:avLst/>
          </a:prstGeom>
          <a:solidFill>
            <a:srgbClr val="1B1A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6220800" y="9144000"/>
            <a:ext cx="3643200" cy="1080000"/>
          </a:xfrm>
          <a:prstGeom prst="rect">
            <a:avLst/>
          </a:prstGeom>
          <a:noFill/>
        </p:spPr>
        <p:txBody>
          <a:bodyPr wrap="square" lIns="0" rIns="0" tIns="0" bIns="0">
            <a:noAutofit/>
          </a:bodyPr>
          <a:lstStyle/>
          <a:p>
            <a:pPr algn="l">
              <a:spcAft>
                <a:spcPts val="0"/>
              </a:spcAft>
            </a:pPr>
            <a:r>
              <a:rPr sz="1050" b="0" i="1">
                <a:solidFill>
                  <a:srgbClr val="1B1A1F"/>
                </a:solidFill>
                <a:latin typeface="Georgia"/>
              </a:rPr>
              <a:t>Outlook: sunny, whatever the sky does. Light showers of confetti are expected around 2.30pm, with a warm front moving in from the bar by early evening.</a:t>
            </a:r>
          </a:p>
        </p:txBody>
      </p:sp>
      <p:sp>
        <p:nvSpPr>
          <p:cNvPr id="28" name="TextBox 27"/>
          <p:cNvSpPr txBox="1"/>
          <p:nvPr/>
        </p:nvSpPr>
        <p:spPr>
          <a:xfrm>
            <a:off x="6220800" y="10512000"/>
            <a:ext cx="3643200" cy="180000"/>
          </a:xfrm>
          <a:prstGeom prst="rect">
            <a:avLst/>
          </a:prstGeom>
          <a:noFill/>
        </p:spPr>
        <p:txBody>
          <a:bodyPr wrap="square" lIns="0" rIns="0" tIns="0" bIns="0">
            <a:noAutofit/>
          </a:bodyPr>
          <a:lstStyle/>
          <a:p>
            <a:pPr algn="l">
              <a:spcAft>
                <a:spcPts val="0"/>
              </a:spcAft>
            </a:pPr>
            <a:r>
              <a:rPr sz="850" b="1" i="0">
                <a:solidFill>
                  <a:srgbClr val="1B1A1F"/>
                </a:solidFill>
                <a:latin typeface="Arial"/>
              </a:rPr>
              <a:t>A NOTE FROM US</a:t>
            </a:r>
          </a:p>
        </p:txBody>
      </p:sp>
      <p:sp>
        <p:nvSpPr>
          <p:cNvPr id="29" name="Rectangle 28"/>
          <p:cNvSpPr/>
          <p:nvPr/>
        </p:nvSpPr>
        <p:spPr>
          <a:xfrm>
            <a:off x="6220800" y="10692000"/>
            <a:ext cx="3643200" cy="12600"/>
          </a:xfrm>
          <a:prstGeom prst="rect">
            <a:avLst/>
          </a:prstGeom>
          <a:solidFill>
            <a:srgbClr val="1B1A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6220800" y="10800000"/>
            <a:ext cx="3643200" cy="2304000"/>
          </a:xfrm>
          <a:prstGeom prst="rect">
            <a:avLst/>
          </a:prstGeom>
          <a:noFill/>
        </p:spPr>
        <p:txBody>
          <a:bodyPr wrap="square" lIns="0" rIns="0" tIns="0" bIns="0">
            <a:noAutofit/>
          </a:bodyPr>
          <a:lstStyle/>
          <a:p>
            <a:pPr algn="l">
              <a:spcAft>
                <a:spcPts val="300"/>
              </a:spcAft>
            </a:pPr>
            <a:r>
              <a:rPr sz="1050" b="0" i="0">
                <a:solidFill>
                  <a:srgbClr val="1B1A1F"/>
                </a:solidFill>
                <a:latin typeface="Georgia"/>
              </a:rPr>
              <a:t>Thank you for being here. Some of you have travelled a long way and all of you have put up with a lot of wedding talk.</a:t>
            </a:r>
          </a:p>
          <a:p>
            <a:pPr algn="l">
              <a:spcAft>
                <a:spcPts val="300"/>
              </a:spcAft>
            </a:pPr>
            <a:r>
              <a:rPr sz="1050" b="0" i="0">
                <a:solidFill>
                  <a:srgbClr val="1B1A1F"/>
                </a:solidFill>
                <a:latin typeface="Georgia"/>
              </a:rPr>
              <a:t>This paper tells you what is happening today and a few things you may not know about us. Please take it home.</a:t>
            </a:r>
          </a:p>
          <a:p>
            <a:pPr algn="l">
              <a:spcAft>
                <a:spcPts val="300"/>
              </a:spcAft>
            </a:pPr>
            <a:r>
              <a:rPr sz="1050" b="0" i="0">
                <a:solidFill>
                  <a:srgbClr val="1B1A1F"/>
                </a:solidFill>
                <a:latin typeface="Georgia"/>
              </a:rPr>
              <a:t>Amy and Joe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